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oto Sans KR"/>
      <p:regular r:id="rId37"/>
      <p:bold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CE3D2D-ACE8-4B97-A2B0-640ED362A5F7}">
  <a:tblStyle styleId="{85CE3D2D-ACE8-4B97-A2B0-640ED362A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otoSansKR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NotoSansK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309092c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309092c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309092c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309092c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309092c1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309092c1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34e84b3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34e84b3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09092c1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309092c1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3206f7d95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3206f7d95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34e84b3e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34e84b3e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3206f7d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3206f7d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3206f7d95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3206f7d95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ad6e92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1ad6e92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3206f7d95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3206f7d95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34e84b3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34e84b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309092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309092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309092c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309092c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309092c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309092c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309092c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309092c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309092c1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309092c1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309092c1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309092c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309092c1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309092c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3206f7d95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3206f7d95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3206f7d95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3206f7d95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ad6e9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ad6e9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3206f7d95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63206f7d95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34e84b3e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34e84b3e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3206f7d95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3206f7d95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5fb42d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5fb42d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309092c1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309092c1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309092c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309092c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309092c1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309092c1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www.carbonfootprin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CarbonCoder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54425" y="2688075"/>
            <a:ext cx="34707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2019315509 신용호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2019311779 최재경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2018313395 김병무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2019312755 정태문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2018313548 임수민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2021311279 김택림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2018314675 서현원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- Pattern Examples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서버에 저장된 예시 패턴 카테고리 별로 확인 가능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그린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화 패턴 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카테고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리 정보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Java 객체 관련 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스레드 동기화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컴파일 최적화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코딩 스타일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더 빠른 연산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3370" r="16178" t="0"/>
          <a:stretch/>
        </p:blipFill>
        <p:spPr>
          <a:xfrm>
            <a:off x="6515850" y="1110975"/>
            <a:ext cx="214102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- Pattern Examples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패턴 적용 전/후 코드, 변화 및 샘플 데이터 제공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225" y="2025177"/>
            <a:ext cx="5448226" cy="271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Development Management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8" cy="338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Frontend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각 페이지마다 branch로 관리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frontend-input</a:t>
            </a: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: 코드 입력 및 탄소 배출량 계산 페이지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green</a:t>
            </a: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: 그린 패턴 예시 목록 표시 페이지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02" y="2899927"/>
            <a:ext cx="3501526" cy="19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150" y="2839024"/>
            <a:ext cx="2855255" cy="1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Frontend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ESLint를 이용한 코드 정리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불필요한 import, 변수 감지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코드 유지를 어렵게 하는 타입 사용 금지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 b="-5400" l="-1030" r="1030" t="5400"/>
          <a:stretch/>
        </p:blipFill>
        <p:spPr>
          <a:xfrm>
            <a:off x="1297500" y="2962713"/>
            <a:ext cx="55626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Frontend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코드 타입 정보에 주석 추가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직접 만든 컴포넌트의 property에 대한 주석 추가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리팩토링을 거쳐서 컴포넌트 재사용, 불필요 컴포넌트 삭제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87" y="2893350"/>
            <a:ext cx="3743824" cy="17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Backend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Backend 개발 부분을 3개의 Subcomponents로 나누어 진행하고 이를 각 branch에서 진행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thread</a:t>
            </a: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 : Code Execution Request system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Judge0 code 와 통신을 위한 스레드 생성 및 결과 반환 코드 개발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calculation</a:t>
            </a: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 : Usage Calculation System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코드 탄소배출량 계산 코드 개발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pattern</a:t>
            </a: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 : Green Algorithm Response system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그린화 패턴 정보를 전달하는 API end-point 개발 및 json 파일 업로드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Backend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기능 설명 및 상세 주석 추가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26" y="1988851"/>
            <a:ext cx="4147026" cy="14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725" y="3564646"/>
            <a:ext cx="4907614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Management - Others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-"/>
            </a:pPr>
            <a:r>
              <a:rPr lang="en-GB" sz="16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bridging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: 프론트엔드와 백엔드를 연결하기 위한 변경사항 관리</a:t>
            </a:r>
            <a:endParaRPr>
              <a:solidFill>
                <a:srgbClr val="568BC3"/>
              </a:solidFill>
              <a:highlight>
                <a:srgbClr val="101B28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-"/>
            </a:pPr>
            <a:r>
              <a:rPr lang="en-GB" sz="1600">
                <a:solidFill>
                  <a:srgbClr val="568BC3"/>
                </a:solidFill>
                <a:highlight>
                  <a:srgbClr val="101B28"/>
                </a:highlight>
                <a:latin typeface="Noto Sans KR"/>
                <a:ea typeface="Noto Sans KR"/>
                <a:cs typeface="Noto Sans KR"/>
                <a:sym typeface="Noto Sans KR"/>
              </a:rPr>
              <a:t>deployment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: 서비스를 실제로 deploy하기 위한 환경변수 설정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Dockerfile, docker-compose 관리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8" y="2885038"/>
            <a:ext cx="15716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50" y="4202525"/>
            <a:ext cx="933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825" y="4202525"/>
            <a:ext cx="933450" cy="2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>
            <a:stCxn id="256" idx="2"/>
            <a:endCxn id="257" idx="0"/>
          </p:cNvCxnSpPr>
          <p:nvPr/>
        </p:nvCxnSpPr>
        <p:spPr>
          <a:xfrm flipH="1">
            <a:off x="3319500" y="3161263"/>
            <a:ext cx="1252500" cy="10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p30"/>
          <p:cNvCxnSpPr>
            <a:stCxn id="256" idx="2"/>
            <a:endCxn id="258" idx="0"/>
          </p:cNvCxnSpPr>
          <p:nvPr/>
        </p:nvCxnSpPr>
        <p:spPr>
          <a:xfrm>
            <a:off x="4572000" y="3161263"/>
            <a:ext cx="1252500" cy="10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Green Patterns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1243900" y="1866725"/>
            <a:ext cx="71352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12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2121">
                <a:latin typeface="Noto Sans KR"/>
                <a:ea typeface="Noto Sans KR"/>
                <a:cs typeface="Noto Sans KR"/>
                <a:sym typeface="Noto Sans KR"/>
              </a:rPr>
              <a:t>탄소발자국 C는 에너지 사용량 E에 비례</a:t>
            </a:r>
            <a:endParaRPr sz="212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2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2121">
                <a:latin typeface="Noto Sans KR"/>
                <a:ea typeface="Noto Sans KR"/>
                <a:cs typeface="Noto Sans KR"/>
                <a:sym typeface="Noto Sans KR"/>
              </a:rPr>
              <a:t>메모리 사용량, 실행시간이 제일 큰 영향을 줌</a:t>
            </a:r>
            <a:endParaRPr sz="212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2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2121">
                <a:latin typeface="Noto Sans KR"/>
                <a:ea typeface="Noto Sans KR"/>
                <a:cs typeface="Noto Sans KR"/>
                <a:sym typeface="Noto Sans KR"/>
              </a:rPr>
              <a:t>단위 에너지 생산에서 발생하는 탄소량 CI는 상수¹</a:t>
            </a:r>
            <a:endParaRPr sz="212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2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2121">
                <a:latin typeface="Noto Sans KR"/>
                <a:ea typeface="Noto Sans KR"/>
                <a:cs typeface="Noto Sans KR"/>
                <a:sym typeface="Noto Sans KR"/>
              </a:rPr>
              <a:t>에너지 사용량 E 계산식에서의 상수</a:t>
            </a:r>
            <a:r>
              <a:rPr lang="en-GB" sz="2121">
                <a:latin typeface="Noto Sans KR"/>
                <a:ea typeface="Noto Sans KR"/>
                <a:cs typeface="Noto Sans KR"/>
                <a:sym typeface="Noto Sans KR"/>
              </a:rPr>
              <a:t> (코드가 변해도 값이 변하지 않거나 변화가 작음)</a:t>
            </a:r>
            <a:endParaRPr sz="212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코어의 수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코어 전력소비량²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코어 사용률 (정규화)³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메모리 전력 소비량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데이터 센터의 효율성 계수⁴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2977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KR"/>
              <a:buChar char="-"/>
            </a:pPr>
            <a:r>
              <a:rPr lang="en-GB" sz="1742">
                <a:latin typeface="Noto Sans KR"/>
                <a:ea typeface="Noto Sans KR"/>
                <a:cs typeface="Noto Sans KR"/>
                <a:sym typeface="Noto Sans KR"/>
              </a:rPr>
              <a:t>Pragmatic Scaling Factor (반복 실행에 대한 값)</a:t>
            </a:r>
            <a:endParaRPr sz="1742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87" y="1124675"/>
            <a:ext cx="5271325" cy="6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262925" y="4527900"/>
            <a:ext cx="33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1: “CarbonFootprint”, Grid Electricity Conversion Factors Publications, 2023.07,</a:t>
            </a:r>
            <a:r>
              <a:rPr lang="en-GB" sz="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https://www.carbonfootprint.com/</a:t>
            </a:r>
            <a:r>
              <a:rPr lang="en-GB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 South Korea의 값 사용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2: </a:t>
            </a:r>
            <a:r>
              <a:rPr lang="en-GB" sz="700">
                <a:solidFill>
                  <a:schemeClr val="lt1"/>
                </a:solidFill>
              </a:rPr>
              <a:t>열 설계 전력(TDP)를 사용, 코어수에 맞게 값 조정.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3, 4: 측정이 어려우므로 1(100%)로 고정함.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목차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Roles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Goal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Key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Development Management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Finding Green Patterns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Structure &amp; Components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Open Source Projects Used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Green Patterns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1266800" y="1243500"/>
            <a:ext cx="712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-"/>
            </a:pPr>
            <a:r>
              <a:rPr lang="en-GB" sz="1500">
                <a:latin typeface="Noto Sans KR"/>
                <a:ea typeface="Noto Sans KR"/>
                <a:cs typeface="Noto Sans KR"/>
                <a:sym typeface="Noto Sans KR"/>
              </a:rPr>
              <a:t>프로그램 실행 시간/메모리 사용량이 줄어들 것이라고 예상되는 목록 작성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프로그래밍을 하면서 배운 최적화 방법을 사용한 패턴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Stackoverflow에서 추가 패턴 수집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Judge0에서 코드를 실제로 실행 후 결과 확인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20번 실행 후 평균값을 사용하여 일시적 실행시간 증/감 등의 오류 최소화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패턴들 중에서 메모리 사용량 또는 실행 시간이 감소한 패턴 목록 작성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48" y="3254723"/>
            <a:ext cx="3157175" cy="15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98" y="3254725"/>
            <a:ext cx="3302154" cy="15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/>
          <p:nvPr/>
        </p:nvSpPr>
        <p:spPr>
          <a:xfrm>
            <a:off x="4708838" y="3937200"/>
            <a:ext cx="361200" cy="2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1531275" y="3475075"/>
            <a:ext cx="1154100" cy="248400"/>
          </a:xfrm>
          <a:prstGeom prst="rect">
            <a:avLst/>
          </a:prstGeom>
          <a:noFill/>
          <a:ln cap="flat" cmpd="sng" w="28575">
            <a:solidFill>
              <a:srgbClr val="014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5376450" y="3475075"/>
            <a:ext cx="1154100" cy="248400"/>
          </a:xfrm>
          <a:prstGeom prst="rect">
            <a:avLst/>
          </a:prstGeom>
          <a:noFill/>
          <a:ln cap="flat" cmpd="sng" w="28575">
            <a:solidFill>
              <a:srgbClr val="014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Docker 사용, docker-compose로 관리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총 5개의 container로 4개의 서비스 실행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d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ocker compose up -d 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--build로 모든 컨테이너 시작 및 연결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13" y="2945916"/>
            <a:ext cx="3599473" cy="17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25" y="3186165"/>
            <a:ext cx="3599450" cy="124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>
            <a:off x="251650" y="4315975"/>
            <a:ext cx="8499300" cy="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251650" y="985475"/>
            <a:ext cx="8499300" cy="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8190375" y="1226075"/>
            <a:ext cx="560400" cy="35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251650" y="1226150"/>
            <a:ext cx="560400" cy="35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63" y="1226150"/>
            <a:ext cx="7810668" cy="3530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34"/>
          <p:cNvSpPr txBox="1"/>
          <p:nvPr/>
        </p:nvSpPr>
        <p:spPr>
          <a:xfrm>
            <a:off x="666675" y="3263525"/>
            <a:ext cx="560400" cy="292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User </a:t>
            </a:r>
            <a:endParaRPr sz="7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- Traefik</a:t>
            </a:r>
            <a:endParaRPr/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오픈소스 HTTP 리버스 프록시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사용자의 요청을 받고 이를 웹서버로 전달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TLS와 요청 전달을 투명하게 제공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외부에서 컨테이너 접근 허용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URL의 path로 접근할 컨테이너 라우팅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cc.skew.ch -&gt; Nginx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cc.skew.ch/api -&gt; Flask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사용자가 접근할 수 있는 곳 최소화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825" y="974838"/>
            <a:ext cx="1900575" cy="26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- Nginx</a:t>
            </a:r>
            <a:endParaRPr/>
          </a:p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오픈소스 웹 서버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웹 프론트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에 사용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빌드한 React 코드를 클라이언트에게 전달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빌드는 Node.js 컨테이너에서 실행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850" y="1602588"/>
            <a:ext cx="2449224" cy="24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- Python Flask</a:t>
            </a:r>
            <a:endParaRPr/>
          </a:p>
        </p:txBody>
      </p:sp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오픈소스 REST API 서버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Judge0와 사용자 요청 사이에서 중재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Judge0의 직접적인 접근 제한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-GB" sz="1400">
                <a:latin typeface="Noto Sans KR"/>
                <a:ea typeface="Noto Sans KR"/>
                <a:cs typeface="Noto Sans KR"/>
                <a:sym typeface="Noto Sans KR"/>
              </a:rPr>
              <a:t>과도한 요청 방지 (IP기반 제한)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그린화 패턴 예시 API 제공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125" y="1567550"/>
            <a:ext cx="2589075" cy="25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- Judge0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오픈소스 코드 실행 서버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코드를 5번 실행하여 최적화로 인한 결과 변화 최소화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실행 후 실행 시간, 사용한 메모리를 REST API로 반환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에러 발생시 이를 대신 반환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Judge0와 Judge0 worker로 구성됨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20245" r="20694" t="0"/>
          <a:stretch/>
        </p:blipFill>
        <p:spPr>
          <a:xfrm>
            <a:off x="6676075" y="2144200"/>
            <a:ext cx="1984300" cy="17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Projects Used - Frontend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225" y="2246775"/>
            <a:ext cx="1305975" cy="1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React: UI 개발 Javascript 라이브러리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MUI: React 컴포넌트 라이브러리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Monaco editor: 웹 코드 에디터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Chart.js: 차트 생성기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Node.js: React 웹사이트 빌드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87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63" y="796650"/>
            <a:ext cx="1254300" cy="109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667" y="3776300"/>
            <a:ext cx="2436000" cy="7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9226" y="2239701"/>
            <a:ext cx="1305975" cy="132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6374" y="724150"/>
            <a:ext cx="2038851" cy="12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Projects Used - Backend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40454" r="0" t="0"/>
          <a:stretch/>
        </p:blipFill>
        <p:spPr>
          <a:xfrm>
            <a:off x="6196251" y="3144501"/>
            <a:ext cx="1583318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Python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Flask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Python Request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650" y="1877676"/>
            <a:ext cx="11525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Projects Used - Deployment</a:t>
            </a:r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50" y="1081563"/>
            <a:ext cx="1290250" cy="1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863" y="2651599"/>
            <a:ext cx="1082166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500" y="3853374"/>
            <a:ext cx="1859875" cy="9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775" y="1240125"/>
            <a:ext cx="2026068" cy="9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3871" y="2381796"/>
            <a:ext cx="1913900" cy="12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Nginx: HTTP 서버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Docker와 docker-compose: 컨테이너화 및 컨테이너 관리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raefik: HTTP 리버스 프록시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Judge0: 코드 실행 서버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</a:t>
            </a:r>
            <a:endParaRPr/>
          </a:p>
        </p:txBody>
      </p:sp>
      <p:graphicFrame>
        <p:nvGraphicFramePr>
          <p:cNvPr id="147" name="Google Shape;147;p1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{85CE3D2D-ACE8-4B97-A2B0-640ED362A5F7}</a:tableStyleId>
              </a:tblPr>
              <a:tblGrid>
                <a:gridCol w="861875"/>
                <a:gridCol w="637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신용호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조장, frontend의 코드 분석 페이지 구현, 코드 리뷰/리팩토링, deployment 서버 및 환경 구축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김병무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Frontend </a:t>
                      </a: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코드 분석</a:t>
                      </a: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페이지 UI 일부 구현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김택림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유저 제출 코드 실행 및 사용 자원 정보 제공 API 구현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정태문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그린화패턴 데이터 생성 및 그린화패턴 정보 제공 API 구현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최재경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그린화패턴 데이터 생성 및 에너지/탄소 </a:t>
                      </a: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 구현 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서현원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그린화패턴 카테고리 제공 API 구현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임수민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Frontend 그린화 패턴 페이지 구현</a:t>
                      </a:r>
                      <a:endParaRPr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감사합니</a:t>
            </a: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다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4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친환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경 소프트웨어를 만들 수 있도록 코드의 탄소 배출량을 계산해주고, 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탄소 배출량이 감소되는 그린화 패턴을 보여줌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4840025" y="2953650"/>
            <a:ext cx="3010800" cy="12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446350" y="2953650"/>
            <a:ext cx="3010800" cy="12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593375" y="3103200"/>
            <a:ext cx="1890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highlight>
                  <a:srgbClr val="38761D"/>
                </a:highlight>
                <a:latin typeface="Noto Sans KR"/>
                <a:ea typeface="Noto Sans KR"/>
                <a:cs typeface="Noto Sans KR"/>
                <a:sym typeface="Noto Sans KR"/>
              </a:rPr>
              <a:t>탄소 배출량 측정</a:t>
            </a:r>
            <a:endParaRPr b="1" sz="1300">
              <a:solidFill>
                <a:schemeClr val="lt1"/>
              </a:solidFill>
              <a:highlight>
                <a:srgbClr val="38761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593375" y="3486225"/>
            <a:ext cx="40200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사용자에게 Java 코드를 입력 받아 </a:t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탄소 배출량을 측정</a:t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4948600" y="3103200"/>
            <a:ext cx="1890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highlight>
                  <a:srgbClr val="38761D"/>
                </a:highlight>
                <a:latin typeface="Noto Sans KR"/>
                <a:ea typeface="Noto Sans KR"/>
                <a:cs typeface="Noto Sans KR"/>
                <a:sym typeface="Noto Sans KR"/>
              </a:rPr>
              <a:t>그린화 패턴 예시 조회</a:t>
            </a:r>
            <a:endParaRPr b="1" sz="1300">
              <a:solidFill>
                <a:schemeClr val="lt1"/>
              </a:solidFill>
              <a:highlight>
                <a:srgbClr val="38761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4948600" y="3486225"/>
            <a:ext cx="30837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카테고리에 따른 다양한 탄소 배출량 감소 코드 패턴을 제시</a:t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KR"/>
                <a:ea typeface="Noto Sans KR"/>
                <a:cs typeface="Noto Sans KR"/>
                <a:sym typeface="Noto Sans KR"/>
              </a:rPr>
              <a:t>프로젝트 실행 영상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 - Code Analysis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958350"/>
            <a:ext cx="65775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VSCode와 유사한 환경에서 코드 입력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Java syntax highlighting 제공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5번 반복 실행 후 평균값을 반환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코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드가 실행되는 하드웨어 환경 정보 제공 (고정값)  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50" y="2571750"/>
            <a:ext cx="4237123" cy="229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3557" l="0" r="0" t="3557"/>
          <a:stretch/>
        </p:blipFill>
        <p:spPr>
          <a:xfrm>
            <a:off x="5786800" y="2571750"/>
            <a:ext cx="1852025" cy="22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 - Standard Input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000350"/>
            <a:ext cx="4956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코드를 실행할 때 입력값을 설정 가능(STDIN)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입력값에 따른 증가폭 확인 가능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-3906" l="0" r="-3906" t="0"/>
          <a:stretch/>
        </p:blipFill>
        <p:spPr>
          <a:xfrm>
            <a:off x="1344475" y="2037674"/>
            <a:ext cx="5948900" cy="2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- Graph Visualisation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407" y="2011388"/>
            <a:ext cx="4516624" cy="2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996050"/>
            <a:ext cx="5960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그래프를 통한 실행시간/탄소배출량/에너지 사용량 비교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런타임, 탄소 배출량, 에너지 사용량 증가/감소를 한눈에 파악 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- Graph Visualisation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996050"/>
            <a:ext cx="5960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이전에 실행한 코드를 다시 확인 가능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Char char="-"/>
            </a:pP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런타</a:t>
            </a:r>
            <a:r>
              <a:rPr lang="en-GB" sz="1600">
                <a:latin typeface="Noto Sans KR"/>
                <a:ea typeface="Noto Sans KR"/>
                <a:cs typeface="Noto Sans KR"/>
                <a:sym typeface="Noto Sans KR"/>
              </a:rPr>
              <a:t>임 정보, 탄소 배출량 계산 정보, 에너지 사용량 정보 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50" y="1889025"/>
            <a:ext cx="512953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